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90" r:id="rId4"/>
    <p:sldId id="285" r:id="rId5"/>
    <p:sldId id="292" r:id="rId6"/>
    <p:sldId id="294" r:id="rId7"/>
    <p:sldId id="291" r:id="rId8"/>
  </p:sldIdLst>
  <p:sldSz cx="9144000" cy="6858000" type="screen4x3"/>
  <p:notesSz cx="6669088" cy="987266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60" autoAdjust="0"/>
  </p:normalViewPr>
  <p:slideViewPr>
    <p:cSldViewPr>
      <p:cViewPr varScale="1">
        <p:scale>
          <a:sx n="75" d="100"/>
          <a:sy n="75" d="100"/>
        </p:scale>
        <p:origin x="166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2832" y="282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1DA4A-C51F-460C-824D-77888A6EDAA1}" type="datetimeFigureOut">
              <a:rPr lang="en-GB" smtClean="0"/>
              <a:pPr/>
              <a:t>23/07/2017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526BB-C6B2-4481-9CAD-07A2196A1C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45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526BB-C6B2-4481-9CAD-07A2196A1C6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526BB-C6B2-4481-9CAD-07A2196A1C6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438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526BB-C6B2-4481-9CAD-07A2196A1C6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598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526BB-C6B2-4481-9CAD-07A2196A1C6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78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353B1-B700-451D-B2B2-0197F08339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4E343B-6B56-470A-9F51-AB119710321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24EDB-3E9A-4E0A-B6A2-311C6F4430C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38ACC-4D0E-464F-AF76-CD5A5B848FE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28697-CF06-4C64-91AE-7A65A38ED18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09800"/>
            <a:ext cx="411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11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9251E-5EFA-46DB-AE03-4571324B5EB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84D1A4-4999-49BC-B463-29E11C98FE2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E1087-4013-4DD9-A012-1E8729A16C9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44780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209800"/>
            <a:ext cx="8382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13B"/>
                </a:solidFill>
              </a:defRPr>
            </a:lvl1pPr>
          </a:lstStyle>
          <a:p>
            <a:fld id="{E8970723-51B9-424D-BC1C-6DC3D20367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1381125"/>
          </a:xfrm>
          <a:prstGeom prst="rect">
            <a:avLst/>
          </a:prstGeom>
          <a:solidFill>
            <a:srgbClr val="0021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40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pic>
        <p:nvPicPr>
          <p:cNvPr id="1032" name="Picture 5" descr="UoG_keyline.eps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2750" y="374650"/>
            <a:ext cx="19685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213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213B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213B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213B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PPTsky.jpg"/>
          <p:cNvPicPr>
            <a:picLocks noChangeAspect="1"/>
          </p:cNvPicPr>
          <p:nvPr/>
        </p:nvPicPr>
        <p:blipFill>
          <a:blip r:embed="rId3"/>
          <a:srcRect l="7169" t="2911" r="6810"/>
          <a:stretch>
            <a:fillRect/>
          </a:stretch>
        </p:blipFill>
        <p:spPr bwMode="auto">
          <a:xfrm>
            <a:off x="0" y="26064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Can we </a:t>
            </a:r>
            <a:r>
              <a:rPr lang="en-US" altLang="zh-CN" dirty="0"/>
              <a:t>L</a:t>
            </a:r>
            <a:r>
              <a:rPr lang="en-US" dirty="0"/>
              <a:t>egislate for Gifted Education?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581128"/>
            <a:ext cx="6427440" cy="829072"/>
          </a:xfrm>
        </p:spPr>
        <p:txBody>
          <a:bodyPr/>
          <a:lstStyle/>
          <a:p>
            <a:pPr algn="l" eaLnBrk="1" hangingPunct="1"/>
            <a:r>
              <a:rPr lang="en-US" sz="1600" dirty="0"/>
              <a:t>Kai Zhang</a:t>
            </a:r>
          </a:p>
          <a:p>
            <a:pPr algn="l" eaLnBrk="1" hangingPunct="1"/>
            <a:r>
              <a:rPr lang="en-US" altLang="zh-CN" sz="1600" dirty="0"/>
              <a:t>k.zhang.2@research.gla.ac.uk</a:t>
            </a:r>
            <a:endParaRPr lang="en-US" sz="1600" dirty="0"/>
          </a:p>
        </p:txBody>
      </p:sp>
      <p:sp>
        <p:nvSpPr>
          <p:cNvPr id="10245" name="Rectangle 12"/>
          <p:cNvSpPr>
            <a:spLocks noChangeArrowheads="1"/>
          </p:cNvSpPr>
          <p:nvPr/>
        </p:nvSpPr>
        <p:spPr bwMode="auto">
          <a:xfrm>
            <a:off x="0" y="0"/>
            <a:ext cx="9144000" cy="1381125"/>
          </a:xfrm>
          <a:prstGeom prst="rect">
            <a:avLst/>
          </a:prstGeom>
          <a:solidFill>
            <a:srgbClr val="00213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400">
              <a:cs typeface="Arial" pitchFamily="34" charset="0"/>
            </a:endParaRPr>
          </a:p>
        </p:txBody>
      </p:sp>
      <p:pic>
        <p:nvPicPr>
          <p:cNvPr id="10246" name="Picture 5" descr="UoG_keyline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374650"/>
            <a:ext cx="19685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8532544" cy="4680520"/>
          </a:xfrm>
        </p:spPr>
        <p:txBody>
          <a:bodyPr/>
          <a:lstStyle/>
          <a:p>
            <a:r>
              <a:rPr lang="en-GB" altLang="zh-CN" sz="2400" dirty="0"/>
              <a:t>Gifted policy is the collection of laws ,rules and guidelines that govern the operation of gifted education systems</a:t>
            </a:r>
          </a:p>
          <a:p>
            <a:endParaRPr lang="en-GB" altLang="zh-CN" sz="2400" dirty="0"/>
          </a:p>
          <a:p>
            <a:r>
              <a:rPr lang="en-US" altLang="zh-CN" sz="2400" dirty="0"/>
              <a:t>Educational policy’s </a:t>
            </a:r>
            <a:r>
              <a:rPr lang="en-US" altLang="zh-CN" sz="2400" dirty="0" err="1"/>
              <a:t>conceptualisation</a:t>
            </a:r>
            <a:r>
              <a:rPr lang="en-US" altLang="zh-CN" sz="2400" dirty="0"/>
              <a:t> as a linear process of policy formulation thus policy is an active process that constantly changes</a:t>
            </a:r>
          </a:p>
          <a:p>
            <a:endParaRPr lang="en-US" altLang="zh-CN" sz="2400" dirty="0"/>
          </a:p>
          <a:p>
            <a:pPr marL="0" indent="0" algn="r">
              <a:buNone/>
            </a:pPr>
            <a:r>
              <a:rPr lang="en-US" altLang="zh-CN" sz="1600" dirty="0"/>
              <a:t>(Francis, 2012)</a:t>
            </a:r>
            <a:endParaRPr lang="en-GB" altLang="zh-CN" sz="1600" dirty="0"/>
          </a:p>
          <a:p>
            <a:endParaRPr lang="en-GB" altLang="zh-CN" sz="2400" dirty="0"/>
          </a:p>
          <a:p>
            <a:endParaRPr lang="en-GB" altLang="zh-CN" sz="2400" dirty="0"/>
          </a:p>
          <a:p>
            <a:endParaRPr lang="en-GB" altLang="zh-CN" sz="2400" dirty="0"/>
          </a:p>
          <a:p>
            <a:endParaRPr lang="en-GB" altLang="zh-CN" sz="2400" dirty="0"/>
          </a:p>
          <a:p>
            <a:endParaRPr lang="en-GB" altLang="zh-CN" sz="2400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63888" y="40466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is Gifted Policy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3B2DFDA-004B-4893-B0A1-E81946847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32231"/>
            <a:ext cx="2736304" cy="16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86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8496944" cy="468052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Reviewing the Place of </a:t>
            </a:r>
            <a:r>
              <a:rPr lang="en-US" altLang="zh-CN" sz="2400" dirty="0"/>
              <a:t>g</a:t>
            </a:r>
            <a:r>
              <a:rPr lang="en-US" sz="2400" dirty="0"/>
              <a:t>ifted </a:t>
            </a:r>
            <a:r>
              <a:rPr lang="en-US" altLang="zh-CN" sz="2400" dirty="0"/>
              <a:t>education</a:t>
            </a:r>
            <a:r>
              <a:rPr lang="en-US" sz="2400" dirty="0"/>
              <a:t> in local </a:t>
            </a:r>
            <a:r>
              <a:rPr lang="en-US" altLang="zh-CN" sz="2400" dirty="0"/>
              <a:t>education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563888" y="40466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is Gifted Policy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5E868B1-B06B-4A6A-82F2-07C8B6096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284" y="2276872"/>
            <a:ext cx="5819432" cy="43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2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4"/>
          <p:cNvSpPr>
            <a:spLocks noGrp="1"/>
          </p:cNvSpPr>
          <p:nvPr>
            <p:ph idx="1"/>
          </p:nvPr>
        </p:nvSpPr>
        <p:spPr>
          <a:xfrm>
            <a:off x="395536" y="1631032"/>
            <a:ext cx="83820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charset="0"/>
              </a:rPr>
              <a:t>Setting goals is not easier than achieving goals of policy, as </a:t>
            </a:r>
            <a:r>
              <a:rPr lang="en-US" altLang="zh-CN" dirty="0"/>
              <a:t>various agents are involved in the formulation of the policy</a:t>
            </a:r>
            <a:endParaRPr lang="en-US" dirty="0">
              <a:latin typeface="Arial" charset="0"/>
            </a:endParaRPr>
          </a:p>
          <a:p>
            <a:pPr marL="0" indent="0" algn="r">
              <a:buNone/>
            </a:pPr>
            <a:r>
              <a:rPr lang="en-US" sz="1200" dirty="0">
                <a:latin typeface="Arial" charset="0"/>
              </a:rPr>
              <a:t>Murphy, 2012</a:t>
            </a:r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Who is involved in the process of  policy making and in</a:t>
            </a:r>
          </a:p>
          <a:p>
            <a:pPr marL="0" indent="0">
              <a:buNone/>
            </a:pPr>
            <a:r>
              <a:rPr lang="en-US" dirty="0">
                <a:latin typeface="Arial" charset="0"/>
              </a:rPr>
              <a:t>what ways?</a:t>
            </a: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How the policy is interpreted by different agents?</a:t>
            </a: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2915816" y="476672"/>
            <a:ext cx="5294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dirty="0">
                <a:solidFill>
                  <a:schemeClr val="bg1"/>
                </a:solidFill>
              </a:rPr>
              <a:t>What is it for</a:t>
            </a:r>
          </a:p>
        </p:txBody>
      </p:sp>
    </p:spTree>
    <p:extLst>
      <p:ext uri="{BB962C8B-B14F-4D97-AF65-F5344CB8AC3E}">
        <p14:creationId xmlns:p14="http://schemas.microsoft.com/office/powerpoint/2010/main" val="424844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Box 11"/>
          <p:cNvSpPr txBox="1">
            <a:spLocks noChangeArrowheads="1"/>
          </p:cNvSpPr>
          <p:nvPr/>
        </p:nvSpPr>
        <p:spPr bwMode="auto">
          <a:xfrm>
            <a:off x="2987825" y="385763"/>
            <a:ext cx="5256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dirty="0">
                <a:solidFill>
                  <a:schemeClr val="bg1"/>
                </a:solidFill>
              </a:rPr>
              <a:t>How does it work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5C90BEC-94A1-4981-8860-AB69DF9F1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8007424" cy="3886200"/>
          </a:xfrm>
        </p:spPr>
        <p:txBody>
          <a:bodyPr/>
          <a:lstStyle/>
          <a:p>
            <a:pPr marL="0" indent="0">
              <a:buNone/>
            </a:pPr>
            <a:endParaRPr lang="en-US" altLang="zh-CN" sz="1200" dirty="0"/>
          </a:p>
          <a:p>
            <a:pPr marL="0" indent="0">
              <a:buNone/>
            </a:pPr>
            <a:endParaRPr lang="en-US" altLang="zh-CN" sz="1200" dirty="0"/>
          </a:p>
          <a:p>
            <a:pPr marL="0" indent="0">
              <a:buNone/>
            </a:pPr>
            <a:endParaRPr lang="en-US" altLang="zh-CN" sz="1200" dirty="0"/>
          </a:p>
          <a:p>
            <a:pPr marL="0" indent="0">
              <a:buNone/>
            </a:pPr>
            <a:endParaRPr lang="zh-CN" altLang="en-US" sz="12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3F0CB9F-36B8-4D9E-9792-23C8223BEE1F}"/>
              </a:ext>
            </a:extLst>
          </p:cNvPr>
          <p:cNvSpPr/>
          <p:nvPr/>
        </p:nvSpPr>
        <p:spPr>
          <a:xfrm>
            <a:off x="741041" y="3356992"/>
            <a:ext cx="7503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2000" dirty="0"/>
              <a:t>“One policy doesn't work without the other. They need to come together holistically”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 algn="r">
              <a:buNone/>
            </a:pPr>
            <a:r>
              <a:rPr lang="en-GB" altLang="zh-CN" sz="2000" dirty="0"/>
              <a:t>(Clark ,2013)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82447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Box 11"/>
          <p:cNvSpPr txBox="1">
            <a:spLocks noChangeArrowheads="1"/>
          </p:cNvSpPr>
          <p:nvPr/>
        </p:nvSpPr>
        <p:spPr bwMode="auto">
          <a:xfrm>
            <a:off x="2987825" y="385763"/>
            <a:ext cx="5256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dirty="0">
                <a:solidFill>
                  <a:schemeClr val="bg1"/>
                </a:solidFill>
              </a:rPr>
              <a:t>How does it work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5C90BEC-94A1-4981-8860-AB69DF9F1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322" y="1526154"/>
            <a:ext cx="8007424" cy="3886200"/>
          </a:xfrm>
        </p:spPr>
        <p:txBody>
          <a:bodyPr/>
          <a:lstStyle/>
          <a:p>
            <a:pPr marL="0" indent="0">
              <a:buNone/>
            </a:pPr>
            <a:endParaRPr lang="en-US" altLang="zh-CN" sz="1200" dirty="0"/>
          </a:p>
          <a:p>
            <a:pPr marL="0" indent="0">
              <a:buNone/>
            </a:pPr>
            <a:endParaRPr lang="en-US" altLang="zh-CN" sz="1200" dirty="0"/>
          </a:p>
          <a:p>
            <a:pPr marL="0" indent="0">
              <a:buNone/>
            </a:pPr>
            <a:endParaRPr lang="en-US" altLang="zh-CN" sz="1200" dirty="0"/>
          </a:p>
          <a:p>
            <a:pPr marL="0" indent="0">
              <a:buNone/>
            </a:pPr>
            <a:endParaRPr lang="zh-CN" altLang="en-US" sz="12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1B6A4E5-A33C-4F5A-A02D-03452528EB6A}"/>
              </a:ext>
            </a:extLst>
          </p:cNvPr>
          <p:cNvSpPr txBox="1"/>
          <p:nvPr/>
        </p:nvSpPr>
        <p:spPr>
          <a:xfrm>
            <a:off x="1970514" y="1720753"/>
            <a:ext cx="4935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The Standards in Scotland’s School, etc. (2000)</a:t>
            </a:r>
          </a:p>
          <a:p>
            <a:endParaRPr lang="en-US" altLang="zh-CN" sz="1200" dirty="0"/>
          </a:p>
          <a:p>
            <a:r>
              <a:rPr lang="en-US" altLang="zh-CN" sz="1200" dirty="0"/>
              <a:t>“the development of the personality, talents and mental and physical abilities of the child to their fullest potential” (Section 2)</a:t>
            </a:r>
          </a:p>
          <a:p>
            <a:endParaRPr lang="zh-CN" altLang="en-US" sz="12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FB46ED7-1A5B-4D82-8E02-53FB9D40595F}"/>
              </a:ext>
            </a:extLst>
          </p:cNvPr>
          <p:cNvSpPr txBox="1"/>
          <p:nvPr/>
        </p:nvSpPr>
        <p:spPr>
          <a:xfrm>
            <a:off x="2678291" y="4391762"/>
            <a:ext cx="32632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1948, United Nations Declaration of Universal Human Rights</a:t>
            </a:r>
          </a:p>
          <a:p>
            <a:endParaRPr lang="en-US" altLang="zh-CN" sz="1200" dirty="0"/>
          </a:p>
          <a:p>
            <a:r>
              <a:rPr lang="en-US" altLang="zh-CN" sz="1200" dirty="0"/>
              <a:t> “everyone has a right to education”</a:t>
            </a:r>
          </a:p>
          <a:p>
            <a:endParaRPr lang="en-US" altLang="zh-CN" sz="1200" dirty="0"/>
          </a:p>
          <a:p>
            <a:r>
              <a:rPr lang="en-US" altLang="zh-CN" sz="1200" dirty="0"/>
              <a:t>1994, the Salamanca Statements</a:t>
            </a:r>
          </a:p>
          <a:p>
            <a:endParaRPr lang="en-US" altLang="zh-CN" sz="1200" dirty="0"/>
          </a:p>
          <a:p>
            <a:r>
              <a:rPr lang="en-US" altLang="zh-CN" sz="1200" dirty="0"/>
              <a:t>focused on educational equity for those with special educational needs</a:t>
            </a:r>
          </a:p>
          <a:p>
            <a:endParaRPr lang="en-US" altLang="zh-CN" sz="1200" dirty="0"/>
          </a:p>
          <a:p>
            <a:endParaRPr lang="zh-CN" altLang="en-US" sz="1200" dirty="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B5085078-7015-477A-9D89-A19743E60C8D}"/>
              </a:ext>
            </a:extLst>
          </p:cNvPr>
          <p:cNvCxnSpPr>
            <a:cxnSpLocks/>
          </p:cNvCxnSpPr>
          <p:nvPr/>
        </p:nvCxnSpPr>
        <p:spPr>
          <a:xfrm flipH="1" flipV="1">
            <a:off x="4175700" y="3203332"/>
            <a:ext cx="12812" cy="531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08FA9280-CD0A-46EE-9A49-EFF8B05984A2}"/>
              </a:ext>
            </a:extLst>
          </p:cNvPr>
          <p:cNvSpPr txBox="1"/>
          <p:nvPr/>
        </p:nvSpPr>
        <p:spPr>
          <a:xfrm>
            <a:off x="5930954" y="4360458"/>
            <a:ext cx="331075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A Curriculum for Excellence</a:t>
            </a:r>
          </a:p>
          <a:p>
            <a:endParaRPr lang="en-US" altLang="zh-CN" sz="1200" dirty="0"/>
          </a:p>
          <a:p>
            <a:r>
              <a:rPr lang="en-US" altLang="zh-CN" sz="1200" dirty="0"/>
              <a:t>(was designed to enable schools to develop their own content and pedagogy to meet perceived local needs, thus providing an appropriate curriculum for individual learners)</a:t>
            </a:r>
          </a:p>
          <a:p>
            <a:endParaRPr lang="en-US" altLang="zh-CN" sz="1200" dirty="0"/>
          </a:p>
          <a:p>
            <a:r>
              <a:rPr lang="en-US" altLang="zh-CN" sz="1200" dirty="0"/>
              <a:t>Getting it Right for Every Child Approach</a:t>
            </a:r>
          </a:p>
          <a:p>
            <a:endParaRPr lang="en-US" altLang="zh-CN" sz="1200" dirty="0"/>
          </a:p>
          <a:p>
            <a:r>
              <a:rPr lang="zh-CN" altLang="en-US" sz="1200" dirty="0"/>
              <a:t>（</a:t>
            </a:r>
            <a:r>
              <a:rPr lang="en-US" altLang="zh-CN" sz="1200" dirty="0"/>
              <a:t>was designed to ensure that all children receive appropriate and timely support when it is required</a:t>
            </a:r>
            <a:r>
              <a:rPr lang="zh-CN" altLang="en-US" sz="1200" dirty="0"/>
              <a:t>）</a:t>
            </a:r>
            <a:endParaRPr lang="en-US" altLang="zh-CN" sz="1200" dirty="0"/>
          </a:p>
          <a:p>
            <a:endParaRPr lang="en-US" altLang="zh-CN" sz="1200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B121D7D6-E879-4CC0-834B-027C298A8641}"/>
              </a:ext>
            </a:extLst>
          </p:cNvPr>
          <p:cNvCxnSpPr>
            <a:cxnSpLocks/>
          </p:cNvCxnSpPr>
          <p:nvPr/>
        </p:nvCxnSpPr>
        <p:spPr>
          <a:xfrm flipH="1" flipV="1">
            <a:off x="6154668" y="3183016"/>
            <a:ext cx="280740" cy="531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92E880B3-FF9B-4121-8359-C4E1505BE64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5930954" y="3221094"/>
            <a:ext cx="280740" cy="531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BBBD6962-6965-4FD5-B77D-5DE1F4DCC46A}"/>
              </a:ext>
            </a:extLst>
          </p:cNvPr>
          <p:cNvSpPr txBox="1"/>
          <p:nvPr/>
        </p:nvSpPr>
        <p:spPr>
          <a:xfrm>
            <a:off x="242322" y="4404564"/>
            <a:ext cx="2313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(for example, the European Union, the World Bank, the International Monetary Fund, the United Nations, the </a:t>
            </a:r>
            <a:r>
              <a:rPr lang="en-US" altLang="zh-CN" sz="1200" dirty="0" err="1"/>
              <a:t>Organisation</a:t>
            </a:r>
            <a:r>
              <a:rPr lang="en-US" altLang="zh-CN" sz="1200" dirty="0"/>
              <a:t> for Economic Cooperation and Development, etc.</a:t>
            </a:r>
            <a:endParaRPr lang="zh-CN" altLang="en-US" sz="1200" dirty="0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FC827FEB-5A60-41C8-B141-909F01AF58E7}"/>
              </a:ext>
            </a:extLst>
          </p:cNvPr>
          <p:cNvCxnSpPr>
            <a:cxnSpLocks/>
          </p:cNvCxnSpPr>
          <p:nvPr/>
        </p:nvCxnSpPr>
        <p:spPr>
          <a:xfrm flipV="1">
            <a:off x="1724486" y="3221093"/>
            <a:ext cx="280740" cy="531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62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Box 11"/>
          <p:cNvSpPr txBox="1">
            <a:spLocks noChangeArrowheads="1"/>
          </p:cNvSpPr>
          <p:nvPr/>
        </p:nvSpPr>
        <p:spPr bwMode="auto">
          <a:xfrm>
            <a:off x="2987825" y="385763"/>
            <a:ext cx="5256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dirty="0">
                <a:solidFill>
                  <a:schemeClr val="bg1"/>
                </a:solidFill>
              </a:rPr>
              <a:t>Reference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5C90BEC-94A1-4981-8860-AB69DF9F1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8064896" cy="4608512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200" dirty="0"/>
              <a:t>Baker, B. D. (2001). Gifted children in the current policy and fiscal context of public education: A national snapshot and state-level equity analysis of Texas. </a:t>
            </a:r>
            <a:r>
              <a:rPr lang="en-US" altLang="zh-CN" sz="1200" i="1" dirty="0"/>
              <a:t>Educational Evaluation and Policy Analysis</a:t>
            </a:r>
            <a:r>
              <a:rPr lang="en-US" altLang="zh-CN" sz="1200" dirty="0"/>
              <a:t>, </a:t>
            </a:r>
            <a:r>
              <a:rPr lang="en-US" altLang="zh-CN" sz="1200" i="1" dirty="0"/>
              <a:t>23</a:t>
            </a:r>
            <a:r>
              <a:rPr lang="en-US" altLang="zh-CN" sz="1200" dirty="0"/>
              <a:t>(3), 229-250.</a:t>
            </a:r>
          </a:p>
          <a:p>
            <a:pPr marL="0" indent="0">
              <a:buNone/>
            </a:pPr>
            <a:endParaRPr lang="en-US" altLang="zh-CN" sz="1200" dirty="0"/>
          </a:p>
          <a:p>
            <a:pPr marL="0" indent="0">
              <a:buNone/>
            </a:pPr>
            <a:r>
              <a:rPr lang="en-US" altLang="zh-CN" sz="1200" dirty="0"/>
              <a:t>Baldwin, A. Y. (2004). </a:t>
            </a:r>
            <a:r>
              <a:rPr lang="en-US" altLang="zh-CN" sz="1200" i="1" dirty="0"/>
              <a:t>Culturally diverse and underserved populations of gifted students</a:t>
            </a:r>
            <a:r>
              <a:rPr lang="en-US" altLang="zh-CN" sz="1200" dirty="0"/>
              <a:t> (Vol. 6). Corwin Press.</a:t>
            </a:r>
          </a:p>
          <a:p>
            <a:pPr marL="0" indent="0">
              <a:buNone/>
            </a:pPr>
            <a:endParaRPr lang="en-US" altLang="zh-CN" sz="1200" dirty="0"/>
          </a:p>
          <a:p>
            <a:pPr marL="0" indent="0">
              <a:buNone/>
            </a:pPr>
            <a:r>
              <a:rPr lang="en-US" altLang="zh-CN" sz="1200" dirty="0"/>
              <a:t>Francis, B., &amp; Mills, M. (2012). What would a socially just education system look like?. Journal of Education Policy, 27(5), 577-585.</a:t>
            </a:r>
          </a:p>
          <a:p>
            <a:pPr marL="0" indent="0">
              <a:buNone/>
            </a:pPr>
            <a:endParaRPr lang="en-US" altLang="zh-CN" sz="1200" dirty="0"/>
          </a:p>
          <a:p>
            <a:pPr marL="0" indent="0">
              <a:buNone/>
            </a:pPr>
            <a:r>
              <a:rPr lang="en-US" altLang="zh-CN" sz="1200" dirty="0"/>
              <a:t>Gallagher, J. J. (2004). Public policy in gifted education (Vol. 12). Corwin Press.</a:t>
            </a:r>
          </a:p>
          <a:p>
            <a:pPr marL="0" indent="0">
              <a:buNone/>
            </a:pPr>
            <a:endParaRPr lang="en-US" altLang="zh-CN" sz="1200" dirty="0"/>
          </a:p>
          <a:p>
            <a:pPr marL="0" indent="0">
              <a:buNone/>
            </a:pPr>
            <a:r>
              <a:rPr lang="en-US" altLang="zh-CN" sz="1200" dirty="0"/>
              <a:t>Long, L. C., Barnett, K., &amp; Rogers, K. B. (2015). Exploring the relationship between principal, policy, and gifted program scope and quality. Journal for the Education of the Gifted, 38(2), 118-140.</a:t>
            </a:r>
          </a:p>
          <a:p>
            <a:pPr marL="0" indent="0">
              <a:buNone/>
            </a:pPr>
            <a:endParaRPr lang="en-US" altLang="zh-CN" sz="1200" dirty="0"/>
          </a:p>
          <a:p>
            <a:pPr marL="0" indent="0">
              <a:buNone/>
            </a:pPr>
            <a:r>
              <a:rPr lang="en-US" altLang="zh-CN" sz="1200" dirty="0"/>
              <a:t>Murphy, K. (2012). The social pillar of sustainable development: a literature review and framework for policy analysis. </a:t>
            </a:r>
            <a:r>
              <a:rPr lang="en-US" altLang="zh-CN" sz="1200" i="1" dirty="0"/>
              <a:t>Sustainability: Science, Practice, &amp; Policy</a:t>
            </a:r>
            <a:r>
              <a:rPr lang="en-US" altLang="zh-CN" sz="1200" dirty="0"/>
              <a:t>, </a:t>
            </a:r>
            <a:r>
              <a:rPr lang="en-US" altLang="zh-CN" sz="1200" i="1" dirty="0"/>
              <a:t>8</a:t>
            </a:r>
            <a:r>
              <a:rPr lang="en-US" altLang="zh-CN" sz="1200" dirty="0"/>
              <a:t>(1).</a:t>
            </a:r>
          </a:p>
          <a:p>
            <a:pPr marL="0" indent="0">
              <a:buNone/>
            </a:pPr>
            <a:endParaRPr lang="en-US" altLang="zh-CN" sz="1200" dirty="0"/>
          </a:p>
          <a:p>
            <a:pPr marL="0" indent="0">
              <a:buNone/>
            </a:pPr>
            <a:r>
              <a:rPr lang="en-US" altLang="zh-CN" sz="1200" dirty="0" err="1"/>
              <a:t>Renzulli</a:t>
            </a:r>
            <a:r>
              <a:rPr lang="en-US" altLang="zh-CN" sz="1200" dirty="0"/>
              <a:t>, J. S., &amp; Reis, S. M. (Eds.). (2004). </a:t>
            </a:r>
            <a:r>
              <a:rPr lang="en-US" altLang="zh-CN" sz="1200" i="1" dirty="0"/>
              <a:t>Identification of students for gifted and talented programs</a:t>
            </a:r>
            <a:r>
              <a:rPr lang="en-US" altLang="zh-CN" sz="1200" dirty="0"/>
              <a:t>. Corwin Press.</a:t>
            </a:r>
          </a:p>
          <a:p>
            <a:pPr marL="0" indent="0">
              <a:buNone/>
            </a:pPr>
            <a:endParaRPr lang="en-US" altLang="zh-CN" sz="1200" dirty="0"/>
          </a:p>
          <a:p>
            <a:pPr marL="0" indent="0">
              <a:buNone/>
            </a:pPr>
            <a:r>
              <a:rPr lang="en-US" altLang="zh-CN" sz="1200" dirty="0"/>
              <a:t>Swanson, J. D. (2007). Policy and practice: A case study of gifted education policy implementation. </a:t>
            </a:r>
            <a:r>
              <a:rPr lang="en-US" altLang="zh-CN" sz="1200" i="1" dirty="0"/>
              <a:t>Journal for the Education of the Gifted</a:t>
            </a:r>
            <a:r>
              <a:rPr lang="en-US" altLang="zh-CN" sz="1200" dirty="0"/>
              <a:t>, </a:t>
            </a:r>
            <a:r>
              <a:rPr lang="en-US" altLang="zh-CN" sz="1200" i="1" dirty="0"/>
              <a:t>31</a:t>
            </a:r>
            <a:r>
              <a:rPr lang="en-US" altLang="zh-CN" sz="1200" dirty="0"/>
              <a:t>(2), 131-164.</a:t>
            </a:r>
          </a:p>
          <a:p>
            <a:pPr marL="0" indent="0">
              <a:buNone/>
            </a:pP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04277537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y Tower cover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Tower cover</Template>
  <TotalTime>1867</TotalTime>
  <Words>354</Words>
  <Application>Microsoft Office PowerPoint</Application>
  <PresentationFormat>全屏显示(4:3)</PresentationFormat>
  <Paragraphs>70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ＭＳ Ｐゴシック</vt:lpstr>
      <vt:lpstr>宋体</vt:lpstr>
      <vt:lpstr>Arial</vt:lpstr>
      <vt:lpstr>Calibri</vt:lpstr>
      <vt:lpstr>University Tower cover</vt:lpstr>
      <vt:lpstr>Can we Legislate for Gifted Education?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University of Glasgow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Survey 2014 –  Stress Survey Analysis</dc:title>
  <dc:creator>slw6x</dc:creator>
  <cp:lastModifiedBy>Kai Zhang</cp:lastModifiedBy>
  <cp:revision>96</cp:revision>
  <dcterms:created xsi:type="dcterms:W3CDTF">2014-10-01T08:08:22Z</dcterms:created>
  <dcterms:modified xsi:type="dcterms:W3CDTF">2017-07-23T11:02:29Z</dcterms:modified>
</cp:coreProperties>
</file>